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6" r:id="rId2"/>
    <p:sldId id="257" r:id="rId3"/>
    <p:sldId id="267" r:id="rId4"/>
    <p:sldId id="268" r:id="rId5"/>
    <p:sldId id="269" r:id="rId6"/>
    <p:sldId id="270" r:id="rId7"/>
    <p:sldId id="271" r:id="rId8"/>
    <p:sldId id="272" r:id="rId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599" autoAdjust="0"/>
  </p:normalViewPr>
  <p:slideViewPr>
    <p:cSldViewPr>
      <p:cViewPr varScale="1">
        <p:scale>
          <a:sx n="63" d="100"/>
          <a:sy n="63" d="100"/>
        </p:scale>
        <p:origin x="78" y="150"/>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11/22/2020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11/22/2020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11/22/2020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11/22/2020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11/22/2020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11/22/2020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11/22/2020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11/22/2020</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11/22/2020</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11/22/2020</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11/22/2020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11/22/2020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11/22/2020</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2852936"/>
            <a:ext cx="9144000" cy="1719064"/>
          </a:xfrm>
        </p:spPr>
        <p:txBody>
          <a:bodyPr/>
          <a:lstStyle/>
          <a:p>
            <a:r>
              <a:rPr lang="en-US" dirty="0" smtClean="0"/>
              <a:t>INTRODUCTION TO</a:t>
            </a:r>
            <a:br>
              <a:rPr lang="en-US" dirty="0" smtClean="0"/>
            </a:br>
            <a:r>
              <a:rPr lang="en-US" dirty="0" smtClean="0"/>
              <a:t>BUCKET DRUMMING</a:t>
            </a:r>
            <a:endParaRPr lang="en-US" dirty="0"/>
          </a:p>
        </p:txBody>
      </p:sp>
      <p:sp>
        <p:nvSpPr>
          <p:cNvPr id="4" name="Subtitle 3"/>
          <p:cNvSpPr>
            <a:spLocks noGrp="1"/>
          </p:cNvSpPr>
          <p:nvPr>
            <p:ph type="subTitle" idx="1"/>
          </p:nvPr>
        </p:nvSpPr>
        <p:spPr/>
        <p:txBody>
          <a:bodyPr/>
          <a:lstStyle/>
          <a:p>
            <a:r>
              <a:rPr lang="en-CA" dirty="0" smtClean="0"/>
              <a:t>Basic Drumming Techniques</a:t>
            </a: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668" y="609824"/>
            <a:ext cx="3102644" cy="3102644"/>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CARE OF YOUR BUCKET AND DRUMSTICKS</a:t>
            </a:r>
            <a:endParaRPr lang="en-US" dirty="0"/>
          </a:p>
        </p:txBody>
      </p:sp>
      <p:sp>
        <p:nvSpPr>
          <p:cNvPr id="14" name="Content Placeholder 13"/>
          <p:cNvSpPr>
            <a:spLocks noGrp="1"/>
          </p:cNvSpPr>
          <p:nvPr>
            <p:ph idx="1"/>
          </p:nvPr>
        </p:nvSpPr>
        <p:spPr/>
        <p:txBody>
          <a:bodyPr>
            <a:normAutofit lnSpcReduction="10000"/>
          </a:bodyPr>
          <a:lstStyle/>
          <a:p>
            <a:r>
              <a:rPr lang="en-US" dirty="0" smtClean="0"/>
              <a:t>You will all be assigned a specific bucket and pair of drumsticks</a:t>
            </a:r>
          </a:p>
          <a:p>
            <a:r>
              <a:rPr lang="en-US" dirty="0" smtClean="0"/>
              <a:t>You may NOT share your bucket and/or drumsticks with another student</a:t>
            </a:r>
          </a:p>
          <a:p>
            <a:r>
              <a:rPr lang="en-US" dirty="0" smtClean="0"/>
              <a:t>The bucket will be stored in your room</a:t>
            </a:r>
          </a:p>
          <a:p>
            <a:r>
              <a:rPr lang="en-US" dirty="0" smtClean="0"/>
              <a:t>The drumsticks can be kept in your backpack so you can practice at home but they MUST BE BROUGHT BACK TO SCHOOL THE DAYS YOU HAVE MUSIC CLASS! (No drumsticks…no drumming!)</a:t>
            </a:r>
          </a:p>
          <a:p>
            <a:r>
              <a:rPr lang="en-US" dirty="0" smtClean="0"/>
              <a:t>The bucket can take a lot of drumming but if you hit it too hard, </a:t>
            </a:r>
            <a:r>
              <a:rPr lang="en-US" dirty="0" smtClean="0"/>
              <a:t>IT WILL BREAK!  There is no need to always play your drum </a:t>
            </a:r>
            <a:r>
              <a:rPr lang="en-US" i="1" dirty="0" smtClean="0"/>
              <a:t>forte</a:t>
            </a:r>
            <a:r>
              <a:rPr lang="en-US" dirty="0" smtClean="0"/>
              <a:t> (loudly)—in other words…RESPECT YOUR BUCKET AND DRUMSTICKS!</a:t>
            </a:r>
            <a:endParaRPr lang="en-US"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69877" y="274638"/>
            <a:ext cx="9730158" cy="1020762"/>
          </a:xfrm>
        </p:spPr>
        <p:txBody>
          <a:bodyPr/>
          <a:lstStyle/>
          <a:p>
            <a:r>
              <a:rPr lang="en-US" dirty="0" smtClean="0"/>
              <a:t>HOW TO HOLD THE DRUMSTICKS (Matched Grip)</a:t>
            </a:r>
            <a:endParaRPr lang="en-US" dirty="0"/>
          </a:p>
        </p:txBody>
      </p:sp>
      <p:sp>
        <p:nvSpPr>
          <p:cNvPr id="14" name="Content Placeholder 13"/>
          <p:cNvSpPr>
            <a:spLocks noGrp="1"/>
          </p:cNvSpPr>
          <p:nvPr>
            <p:ph idx="1"/>
          </p:nvPr>
        </p:nvSpPr>
        <p:spPr/>
        <p:txBody>
          <a:bodyPr>
            <a:normAutofit/>
          </a:bodyPr>
          <a:lstStyle/>
          <a:p>
            <a:r>
              <a:rPr lang="en-US" dirty="0" smtClean="0"/>
              <a:t>Do NOT grip the drumsticks like this:</a:t>
            </a:r>
          </a:p>
          <a:p>
            <a:endParaRPr lang="en-US" dirty="0"/>
          </a:p>
          <a:p>
            <a:endParaRPr lang="en-US" dirty="0" smtClean="0"/>
          </a:p>
          <a:p>
            <a:endParaRPr lang="en-US" dirty="0"/>
          </a:p>
          <a:p>
            <a:r>
              <a:rPr lang="en-US" dirty="0" smtClean="0"/>
              <a:t>Instead, grip the drumsticks like this: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9489" y="1736471"/>
            <a:ext cx="3790157" cy="213196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2564" y="4173234"/>
            <a:ext cx="3969519" cy="2232854"/>
          </a:xfrm>
          <a:prstGeom prst="rect">
            <a:avLst/>
          </a:prstGeom>
        </p:spPr>
      </p:pic>
      <p:sp>
        <p:nvSpPr>
          <p:cNvPr id="4" name="TextBox 3"/>
          <p:cNvSpPr txBox="1"/>
          <p:nvPr/>
        </p:nvSpPr>
        <p:spPr>
          <a:xfrm>
            <a:off x="189756" y="5962164"/>
            <a:ext cx="7272808" cy="757130"/>
          </a:xfrm>
          <a:prstGeom prst="rect">
            <a:avLst/>
          </a:prstGeom>
          <a:noFill/>
        </p:spPr>
        <p:txBody>
          <a:bodyPr wrap="square" rtlCol="0">
            <a:spAutoFit/>
          </a:bodyPr>
          <a:lstStyle/>
          <a:p>
            <a:pPr>
              <a:lnSpc>
                <a:spcPct val="90000"/>
              </a:lnSpc>
            </a:pPr>
            <a:r>
              <a:rPr lang="en-CA" sz="2400" dirty="0" smtClean="0">
                <a:solidFill>
                  <a:srgbClr val="FF0000"/>
                </a:solidFill>
              </a:rPr>
              <a:t>Bucket </a:t>
            </a:r>
            <a:r>
              <a:rPr lang="en-CA" sz="2400" smtClean="0">
                <a:solidFill>
                  <a:srgbClr val="FF0000"/>
                </a:solidFill>
              </a:rPr>
              <a:t>Drumming students </a:t>
            </a:r>
            <a:r>
              <a:rPr lang="en-CA" sz="2400" dirty="0" smtClean="0">
                <a:solidFill>
                  <a:srgbClr val="FF0000"/>
                </a:solidFill>
              </a:rPr>
              <a:t>must learn to use both their Right Hand (“R”) and Left Hand (“L”) when drumming!</a:t>
            </a:r>
            <a:endParaRPr lang="en-CA" sz="2400" dirty="0">
              <a:solidFill>
                <a:srgbClr val="FF0000"/>
              </a:solidFill>
            </a:endParaRPr>
          </a:p>
        </p:txBody>
      </p:sp>
    </p:spTree>
    <p:extLst>
      <p:ext uri="{BB962C8B-B14F-4D97-AF65-F5344CB8AC3E}">
        <p14:creationId xmlns:p14="http://schemas.microsoft.com/office/powerpoint/2010/main" val="42287485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HOW TO POSITION THE BUCKET</a:t>
            </a:r>
            <a:endParaRPr lang="en-US" dirty="0"/>
          </a:p>
        </p:txBody>
      </p:sp>
      <p:sp>
        <p:nvSpPr>
          <p:cNvPr id="14" name="Content Placeholder 13"/>
          <p:cNvSpPr>
            <a:spLocks noGrp="1"/>
          </p:cNvSpPr>
          <p:nvPr>
            <p:ph idx="1"/>
          </p:nvPr>
        </p:nvSpPr>
        <p:spPr>
          <a:xfrm>
            <a:off x="1341884" y="1905000"/>
            <a:ext cx="6048672" cy="4267200"/>
          </a:xfrm>
        </p:spPr>
        <p:txBody>
          <a:bodyPr>
            <a:normAutofit/>
          </a:bodyPr>
          <a:lstStyle/>
          <a:p>
            <a:r>
              <a:rPr lang="en-US" dirty="0" smtClean="0"/>
              <a:t>Sit up with good posture—your back should be straight.  Don’t slouch!</a:t>
            </a:r>
          </a:p>
          <a:p>
            <a:r>
              <a:rPr lang="en-US" dirty="0" smtClean="0"/>
              <a:t>The bucket is held in between your knees and thighs</a:t>
            </a:r>
          </a:p>
          <a:p>
            <a:r>
              <a:rPr lang="en-US" dirty="0" smtClean="0"/>
              <a:t>The bucket should be about 8 to 10 cm above the top of your thighs</a:t>
            </a:r>
          </a:p>
          <a:p>
            <a:r>
              <a:rPr lang="en-US" dirty="0" smtClean="0"/>
              <a:t>The bucket should be angled slightly towards you so that you can strike the </a:t>
            </a:r>
            <a:r>
              <a:rPr lang="en-US" dirty="0" err="1" smtClean="0"/>
              <a:t>centre</a:t>
            </a:r>
            <a:r>
              <a:rPr lang="en-US" dirty="0" smtClean="0"/>
              <a:t> of the bucket with your drumsticks (usually)</a:t>
            </a:r>
            <a:endParaRPr lang="en-US" dirty="0" smtClean="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580" y="2348880"/>
            <a:ext cx="4020111" cy="2800741"/>
          </a:xfrm>
          <a:prstGeom prst="rect">
            <a:avLst/>
          </a:prstGeom>
        </p:spPr>
      </p:pic>
    </p:spTree>
    <p:extLst>
      <p:ext uri="{BB962C8B-B14F-4D97-AF65-F5344CB8AC3E}">
        <p14:creationId xmlns:p14="http://schemas.microsoft.com/office/powerpoint/2010/main" val="28684198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DIFFERENT BUCKET DRUMMING TECHNIQUES</a:t>
            </a:r>
            <a:endParaRPr lang="en-US" dirty="0"/>
          </a:p>
        </p:txBody>
      </p:sp>
      <p:sp>
        <p:nvSpPr>
          <p:cNvPr id="14" name="Content Placeholder 13"/>
          <p:cNvSpPr>
            <a:spLocks noGrp="1"/>
          </p:cNvSpPr>
          <p:nvPr>
            <p:ph idx="1"/>
          </p:nvPr>
        </p:nvSpPr>
        <p:spPr>
          <a:xfrm>
            <a:off x="1341884" y="1905000"/>
            <a:ext cx="9324530" cy="4267200"/>
          </a:xfrm>
        </p:spPr>
        <p:txBody>
          <a:bodyPr>
            <a:normAutofit/>
          </a:bodyPr>
          <a:lstStyle/>
          <a:p>
            <a:r>
              <a:rPr lang="en-US" dirty="0" smtClean="0"/>
              <a:t>Hitting the </a:t>
            </a:r>
            <a:r>
              <a:rPr lang="en-US" sz="3200" b="1" dirty="0" err="1" smtClean="0"/>
              <a:t>centre</a:t>
            </a:r>
            <a:r>
              <a:rPr lang="en-US" dirty="0" smtClean="0"/>
              <a:t> of the bucket</a:t>
            </a:r>
          </a:p>
          <a:p>
            <a:pPr marL="0" indent="0">
              <a:buNone/>
            </a:pPr>
            <a:endParaRPr lang="en-US" dirty="0" smtClean="0"/>
          </a:p>
          <a:p>
            <a:pPr marL="0" indent="0">
              <a:buNone/>
            </a:pPr>
            <a:endParaRPr lang="en-US" dirty="0"/>
          </a:p>
          <a:p>
            <a:pPr marL="0" indent="0">
              <a:buNone/>
            </a:pPr>
            <a:endParaRPr lang="en-US" dirty="0" smtClean="0"/>
          </a:p>
          <a:p>
            <a:r>
              <a:rPr lang="en-US" dirty="0" smtClean="0"/>
              <a:t>Hitting the </a:t>
            </a:r>
            <a:r>
              <a:rPr lang="en-US" sz="3200" b="1" dirty="0" smtClean="0"/>
              <a:t>rim</a:t>
            </a:r>
            <a:r>
              <a:rPr lang="en-US" dirty="0" smtClean="0"/>
              <a:t> of the bucket</a:t>
            </a:r>
          </a:p>
          <a:p>
            <a:pPr marL="0" indent="0">
              <a:buNone/>
            </a:pP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808" y="1801416"/>
            <a:ext cx="3100752" cy="21602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563" y="4266456"/>
            <a:ext cx="3146997" cy="2192458"/>
          </a:xfrm>
          <a:prstGeom prst="rect">
            <a:avLst/>
          </a:prstGeom>
        </p:spPr>
      </p:pic>
    </p:spTree>
    <p:extLst>
      <p:ext uri="{BB962C8B-B14F-4D97-AF65-F5344CB8AC3E}">
        <p14:creationId xmlns:p14="http://schemas.microsoft.com/office/powerpoint/2010/main" val="30644212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DIFFERENT BUCKET DRUMMING TECHNIQUES</a:t>
            </a:r>
            <a:endParaRPr lang="en-US" dirty="0"/>
          </a:p>
        </p:txBody>
      </p:sp>
      <p:sp>
        <p:nvSpPr>
          <p:cNvPr id="14" name="Content Placeholder 13"/>
          <p:cNvSpPr>
            <a:spLocks noGrp="1"/>
          </p:cNvSpPr>
          <p:nvPr>
            <p:ph idx="1"/>
          </p:nvPr>
        </p:nvSpPr>
        <p:spPr>
          <a:xfrm>
            <a:off x="1341884" y="1772816"/>
            <a:ext cx="9324530" cy="4399384"/>
          </a:xfrm>
        </p:spPr>
        <p:txBody>
          <a:bodyPr>
            <a:normAutofit/>
          </a:bodyPr>
          <a:lstStyle/>
          <a:p>
            <a:r>
              <a:rPr lang="en-US" dirty="0" smtClean="0"/>
              <a:t>Hitting the </a:t>
            </a:r>
            <a:r>
              <a:rPr lang="en-US" sz="3200" b="1" dirty="0" smtClean="0"/>
              <a:t>side</a:t>
            </a:r>
            <a:r>
              <a:rPr lang="en-US" dirty="0" smtClean="0"/>
              <a:t> of the bucket</a:t>
            </a:r>
          </a:p>
          <a:p>
            <a:pPr marL="0" indent="0">
              <a:buNone/>
            </a:pPr>
            <a:endParaRPr lang="en-US" dirty="0" smtClean="0"/>
          </a:p>
          <a:p>
            <a:pPr marL="0" indent="0">
              <a:buNone/>
            </a:pPr>
            <a:endParaRPr lang="en-US" dirty="0"/>
          </a:p>
          <a:p>
            <a:pPr marL="0" indent="0">
              <a:buNone/>
            </a:pPr>
            <a:endParaRPr lang="en-US" dirty="0" smtClean="0"/>
          </a:p>
          <a:p>
            <a:r>
              <a:rPr lang="en-US" dirty="0" smtClean="0"/>
              <a:t>Hitting the drumsticks together</a:t>
            </a:r>
          </a:p>
          <a:p>
            <a:pPr marL="0" indent="0">
              <a:buNone/>
            </a:pPr>
            <a:r>
              <a:rPr lang="en-US" dirty="0"/>
              <a:t> </a:t>
            </a:r>
            <a:r>
              <a:rPr lang="en-US" dirty="0" smtClean="0"/>
              <a:t>    </a:t>
            </a:r>
            <a:r>
              <a:rPr lang="en-US" dirty="0" smtClean="0"/>
              <a:t>(called a </a:t>
            </a:r>
            <a:r>
              <a:rPr lang="en-US" sz="3200" b="1" dirty="0" smtClean="0"/>
              <a:t>stick click</a:t>
            </a:r>
            <a:r>
              <a:rPr lang="en-US" dirty="0" smtClean="0"/>
              <a:t>)</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340" y="1688610"/>
            <a:ext cx="3221072" cy="22440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040" y="4325884"/>
            <a:ext cx="3236372" cy="2249394"/>
          </a:xfrm>
          <a:prstGeom prst="rect">
            <a:avLst/>
          </a:prstGeom>
        </p:spPr>
      </p:pic>
    </p:spTree>
    <p:extLst>
      <p:ext uri="{BB962C8B-B14F-4D97-AF65-F5344CB8AC3E}">
        <p14:creationId xmlns:p14="http://schemas.microsoft.com/office/powerpoint/2010/main" val="2509655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5820" y="274638"/>
            <a:ext cx="10657184" cy="1020762"/>
          </a:xfrm>
        </p:spPr>
        <p:txBody>
          <a:bodyPr/>
          <a:lstStyle/>
          <a:p>
            <a:r>
              <a:rPr lang="en-US" dirty="0" smtClean="0"/>
              <a:t>WHAT IS A “METRONOME”? (And why you need one)</a:t>
            </a:r>
            <a:endParaRPr lang="en-US" dirty="0"/>
          </a:p>
        </p:txBody>
      </p:sp>
      <p:sp>
        <p:nvSpPr>
          <p:cNvPr id="14" name="Content Placeholder 13"/>
          <p:cNvSpPr>
            <a:spLocks noGrp="1"/>
          </p:cNvSpPr>
          <p:nvPr>
            <p:ph idx="1"/>
          </p:nvPr>
        </p:nvSpPr>
        <p:spPr>
          <a:xfrm>
            <a:off x="1522414" y="3140968"/>
            <a:ext cx="4860030" cy="3031232"/>
          </a:xfrm>
        </p:spPr>
        <p:txBody>
          <a:bodyPr>
            <a:normAutofit/>
          </a:bodyPr>
          <a:lstStyle/>
          <a:p>
            <a:r>
              <a:rPr lang="en-US" dirty="0" smtClean="0"/>
              <a:t>Metronomes used to look like this:</a:t>
            </a:r>
          </a:p>
          <a:p>
            <a:pPr marL="0" indent="0">
              <a:buNone/>
            </a:pPr>
            <a:r>
              <a:rPr lang="en-US" dirty="0"/>
              <a:t> </a:t>
            </a:r>
            <a:r>
              <a:rPr lang="en-US" dirty="0" smtClean="0"/>
              <a:t>    (and you can still buy them, but…)</a:t>
            </a:r>
          </a:p>
          <a:p>
            <a:pPr marL="0" indent="0">
              <a:buNone/>
            </a:pPr>
            <a:endParaRPr lang="en-US" dirty="0" smtClean="0"/>
          </a:p>
          <a:p>
            <a:r>
              <a:rPr lang="en-US" dirty="0" smtClean="0"/>
              <a:t>Today, most musicians download a metronome app for their devices, like this: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969" y="2708920"/>
            <a:ext cx="1872208" cy="187220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3197" y="4833158"/>
            <a:ext cx="1790328" cy="1790328"/>
          </a:xfrm>
          <a:prstGeom prst="rect">
            <a:avLst/>
          </a:prstGeom>
        </p:spPr>
      </p:pic>
      <p:sp>
        <p:nvSpPr>
          <p:cNvPr id="4" name="TextBox 3"/>
          <p:cNvSpPr txBox="1"/>
          <p:nvPr/>
        </p:nvSpPr>
        <p:spPr>
          <a:xfrm>
            <a:off x="8534278" y="4869160"/>
            <a:ext cx="3528392" cy="1754326"/>
          </a:xfrm>
          <a:prstGeom prst="rect">
            <a:avLst/>
          </a:prstGeom>
          <a:noFill/>
        </p:spPr>
        <p:txBody>
          <a:bodyPr wrap="square" rtlCol="0">
            <a:spAutoFit/>
          </a:bodyPr>
          <a:lstStyle/>
          <a:p>
            <a:pPr>
              <a:lnSpc>
                <a:spcPct val="90000"/>
              </a:lnSpc>
            </a:pPr>
            <a:r>
              <a:rPr lang="en-CA" sz="2400" dirty="0" smtClean="0"/>
              <a:t>The beat is measured in “Beats Per Minute” or “BPM”</a:t>
            </a:r>
          </a:p>
          <a:p>
            <a:pPr>
              <a:lnSpc>
                <a:spcPct val="90000"/>
              </a:lnSpc>
            </a:pPr>
            <a:r>
              <a:rPr lang="en-CA" sz="2400" dirty="0" smtClean="0"/>
              <a:t>The higher the number, the faster the beat!</a:t>
            </a:r>
            <a:endParaRPr lang="en-CA" sz="2400" dirty="0"/>
          </a:p>
        </p:txBody>
      </p:sp>
      <p:sp>
        <p:nvSpPr>
          <p:cNvPr id="6" name="TextBox 5"/>
          <p:cNvSpPr txBox="1"/>
          <p:nvPr/>
        </p:nvSpPr>
        <p:spPr>
          <a:xfrm>
            <a:off x="963475" y="6213994"/>
            <a:ext cx="5130937" cy="424732"/>
          </a:xfrm>
          <a:prstGeom prst="rect">
            <a:avLst/>
          </a:prstGeom>
          <a:noFill/>
        </p:spPr>
        <p:txBody>
          <a:bodyPr wrap="square" rtlCol="0">
            <a:spAutoFit/>
          </a:bodyPr>
          <a:lstStyle/>
          <a:p>
            <a:pPr>
              <a:lnSpc>
                <a:spcPct val="90000"/>
              </a:lnSpc>
            </a:pPr>
            <a:r>
              <a:rPr lang="en-CA" sz="2400" dirty="0" smtClean="0">
                <a:solidFill>
                  <a:srgbClr val="FF0000"/>
                </a:solidFill>
              </a:rPr>
              <a:t>SO DOWNLOAD A METRONOME APP!</a:t>
            </a:r>
            <a:endParaRPr lang="en-CA" sz="2400" dirty="0">
              <a:solidFill>
                <a:srgbClr val="FF0000"/>
              </a:solidFill>
            </a:endParaRPr>
          </a:p>
        </p:txBody>
      </p:sp>
      <p:sp>
        <p:nvSpPr>
          <p:cNvPr id="7" name="Rectangle 6"/>
          <p:cNvSpPr/>
          <p:nvPr/>
        </p:nvSpPr>
        <p:spPr>
          <a:xfrm>
            <a:off x="1521138" y="1713058"/>
            <a:ext cx="9697428" cy="867930"/>
          </a:xfrm>
          <a:prstGeom prst="rect">
            <a:avLst/>
          </a:prstGeom>
        </p:spPr>
        <p:txBody>
          <a:bodyPr wrap="square">
            <a:spAutoFit/>
          </a:bodyPr>
          <a:lstStyle/>
          <a:p>
            <a:pPr marL="274320" lvl="0" indent="-274320">
              <a:lnSpc>
                <a:spcPct val="90000"/>
              </a:lnSpc>
              <a:spcBef>
                <a:spcPts val="1800"/>
              </a:spcBef>
              <a:buSzPct val="100000"/>
              <a:buFont typeface="Arial" pitchFamily="34" charset="0"/>
              <a:buChar char="▪"/>
            </a:pPr>
            <a:r>
              <a:rPr lang="en-US" sz="2400" dirty="0">
                <a:solidFill>
                  <a:prstClr val="white"/>
                </a:solidFill>
              </a:rPr>
              <a:t>A </a:t>
            </a:r>
            <a:r>
              <a:rPr lang="en-US" sz="3200" b="1" dirty="0">
                <a:solidFill>
                  <a:prstClr val="white"/>
                </a:solidFill>
              </a:rPr>
              <a:t>metronome</a:t>
            </a:r>
            <a:r>
              <a:rPr lang="en-US" sz="2400" dirty="0">
                <a:solidFill>
                  <a:prstClr val="white"/>
                </a:solidFill>
              </a:rPr>
              <a:t> is a device used by all musicians to keep a steady beat when </a:t>
            </a:r>
            <a:r>
              <a:rPr lang="en-US" sz="2400" dirty="0" smtClean="0">
                <a:solidFill>
                  <a:prstClr val="white"/>
                </a:solidFill>
              </a:rPr>
              <a:t>practicing (either in Music class or at home)</a:t>
            </a:r>
            <a:endParaRPr lang="en-US" sz="2400" dirty="0">
              <a:solidFill>
                <a:prstClr val="white"/>
              </a:solidFill>
            </a:endParaRPr>
          </a:p>
        </p:txBody>
      </p:sp>
    </p:spTree>
    <p:extLst>
      <p:ext uri="{BB962C8B-B14F-4D97-AF65-F5344CB8AC3E}">
        <p14:creationId xmlns:p14="http://schemas.microsoft.com/office/powerpoint/2010/main" val="2709388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WHAT IS A TIME SIGNATURE?</a:t>
            </a:r>
            <a:endParaRPr lang="en-US" dirty="0"/>
          </a:p>
        </p:txBody>
      </p:sp>
      <p:sp>
        <p:nvSpPr>
          <p:cNvPr id="14" name="Content Placeholder 13"/>
          <p:cNvSpPr>
            <a:spLocks noGrp="1"/>
          </p:cNvSpPr>
          <p:nvPr>
            <p:ph idx="1"/>
          </p:nvPr>
        </p:nvSpPr>
        <p:spPr>
          <a:xfrm>
            <a:off x="1522414" y="1905000"/>
            <a:ext cx="9144000" cy="4620344"/>
          </a:xfrm>
        </p:spPr>
        <p:txBody>
          <a:bodyPr>
            <a:normAutofit/>
          </a:bodyPr>
          <a:lstStyle/>
          <a:p>
            <a:r>
              <a:rPr lang="en-US" dirty="0" smtClean="0"/>
              <a:t>A time signature is a set of numbers you see at the beginning of piece of music</a:t>
            </a:r>
          </a:p>
          <a:p>
            <a:r>
              <a:rPr lang="en-US" dirty="0" smtClean="0"/>
              <a:t>These numbers look like a fraction (without the line in between)</a:t>
            </a:r>
          </a:p>
          <a:p>
            <a:r>
              <a:rPr lang="en-US" dirty="0" smtClean="0"/>
              <a:t>The top number tells you how many beats there are in every bar</a:t>
            </a:r>
          </a:p>
          <a:p>
            <a:r>
              <a:rPr lang="en-US" dirty="0" smtClean="0"/>
              <a:t>The bottom number tells you what kind of note gets one beat</a:t>
            </a:r>
          </a:p>
          <a:p>
            <a:r>
              <a:rPr lang="en-US" dirty="0" smtClean="0"/>
              <a:t>The most common time signature is 4/4 time</a:t>
            </a:r>
          </a:p>
          <a:p>
            <a:pPr marL="0" indent="0">
              <a:buNone/>
            </a:pPr>
            <a:r>
              <a:rPr lang="en-CA" sz="9600" dirty="0" smtClean="0">
                <a:latin typeface="Bach" pitchFamily="2" charset="2"/>
              </a:rPr>
              <a:t>¦¼</a:t>
            </a:r>
            <a:r>
              <a:rPr lang="en-CA" dirty="0" smtClean="0"/>
              <a:t> </a:t>
            </a:r>
            <a:endParaRPr lang="en-US" dirty="0" smtClean="0"/>
          </a:p>
          <a:p>
            <a:pPr marL="0" indent="0">
              <a:buNone/>
            </a:pPr>
            <a:endParaRPr lang="en-US" dirty="0"/>
          </a:p>
        </p:txBody>
      </p:sp>
      <p:cxnSp>
        <p:nvCxnSpPr>
          <p:cNvPr id="4" name="Straight Arrow Connector 3"/>
          <p:cNvCxnSpPr/>
          <p:nvPr/>
        </p:nvCxnSpPr>
        <p:spPr>
          <a:xfrm flipH="1">
            <a:off x="2349996" y="5517232"/>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2349996" y="6093296"/>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142084" y="5286399"/>
            <a:ext cx="7416824" cy="1046440"/>
          </a:xfrm>
          <a:prstGeom prst="rect">
            <a:avLst/>
          </a:prstGeom>
          <a:noFill/>
        </p:spPr>
        <p:txBody>
          <a:bodyPr wrap="square" rtlCol="0">
            <a:spAutoFit/>
          </a:bodyPr>
          <a:lstStyle/>
          <a:p>
            <a:r>
              <a:rPr lang="en-CA" sz="2400" dirty="0"/>
              <a:t>This number tells </a:t>
            </a:r>
            <a:r>
              <a:rPr lang="en-CA" sz="2400" dirty="0" smtClean="0"/>
              <a:t>you there are 4 </a:t>
            </a:r>
            <a:r>
              <a:rPr lang="en-CA" sz="2400" dirty="0"/>
              <a:t>beats </a:t>
            </a:r>
            <a:r>
              <a:rPr lang="en-CA" sz="2400" dirty="0" smtClean="0"/>
              <a:t>in </a:t>
            </a:r>
            <a:r>
              <a:rPr lang="en-CA" sz="2400" dirty="0"/>
              <a:t>a </a:t>
            </a:r>
            <a:r>
              <a:rPr lang="en-CA" sz="2400" dirty="0" smtClean="0"/>
              <a:t>bar</a:t>
            </a:r>
          </a:p>
          <a:p>
            <a:endParaRPr lang="en-CA" sz="1400" dirty="0"/>
          </a:p>
          <a:p>
            <a:r>
              <a:rPr lang="en-CA" sz="2400" dirty="0" smtClean="0"/>
              <a:t>This number tells you the quarter note ( </a:t>
            </a:r>
            <a:r>
              <a:rPr lang="en-CA" sz="2400" dirty="0" smtClean="0">
                <a:latin typeface="Bach" pitchFamily="2" charset="2"/>
              </a:rPr>
              <a:t>±</a:t>
            </a:r>
            <a:r>
              <a:rPr lang="en-CA" sz="2400" dirty="0" smtClean="0"/>
              <a:t>  ) gets one beat</a:t>
            </a:r>
            <a:endParaRPr lang="en-US" sz="2400" dirty="0"/>
          </a:p>
        </p:txBody>
      </p:sp>
    </p:spTree>
    <p:extLst>
      <p:ext uri="{BB962C8B-B14F-4D97-AF65-F5344CB8AC3E}">
        <p14:creationId xmlns:p14="http://schemas.microsoft.com/office/powerpoint/2010/main" val="1301606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101</TotalTime>
  <Words>464</Words>
  <Application>Microsoft Office PowerPoint</Application>
  <PresentationFormat>Custom</PresentationFormat>
  <Paragraphs>52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Bach</vt:lpstr>
      <vt:lpstr>Consolas</vt:lpstr>
      <vt:lpstr>Corbel</vt:lpstr>
      <vt:lpstr>Chalkboard 16x9</vt:lpstr>
      <vt:lpstr>INTRODUCTION TO BUCKET DRUMMING</vt:lpstr>
      <vt:lpstr>CARE OF YOUR BUCKET AND DRUMSTICKS</vt:lpstr>
      <vt:lpstr>HOW TO HOLD THE DRUMSTICKS (Matched Grip)</vt:lpstr>
      <vt:lpstr>HOW TO POSITION THE BUCKET</vt:lpstr>
      <vt:lpstr>DIFFERENT BUCKET DRUMMING TECHNIQUES</vt:lpstr>
      <vt:lpstr>DIFFERENT BUCKET DRUMMING TECHNIQUES</vt:lpstr>
      <vt:lpstr>WHAT IS A “METRONOME”? (And why you need one)</vt:lpstr>
      <vt:lpstr>WHAT IS A TIME SIGNATURE?</vt:lpstr>
    </vt:vector>
  </TitlesOfParts>
  <Company>HWDSB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Bucket Drumming</dc:title>
  <dc:creator>Matthew Skinner [Staff]</dc:creator>
  <cp:lastModifiedBy>Matthew Skinner [Staff]</cp:lastModifiedBy>
  <cp:revision>11</cp:revision>
  <dcterms:created xsi:type="dcterms:W3CDTF">2020-11-22T18:43:21Z</dcterms:created>
  <dcterms:modified xsi:type="dcterms:W3CDTF">2020-11-22T20:24:57Z</dcterms:modified>
</cp:coreProperties>
</file>